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513" r:id="rId4"/>
    <p:sldId id="534" r:id="rId5"/>
    <p:sldId id="554" r:id="rId6"/>
    <p:sldId id="550" r:id="rId7"/>
    <p:sldId id="542" r:id="rId8"/>
    <p:sldId id="549" r:id="rId9"/>
    <p:sldId id="555" r:id="rId10"/>
    <p:sldId id="562" r:id="rId11"/>
    <p:sldId id="563" r:id="rId12"/>
    <p:sldId id="556" r:id="rId13"/>
    <p:sldId id="557" r:id="rId14"/>
    <p:sldId id="560" r:id="rId15"/>
    <p:sldId id="541" r:id="rId16"/>
    <p:sldId id="564" r:id="rId17"/>
    <p:sldId id="558" r:id="rId18"/>
    <p:sldId id="559" r:id="rId19"/>
    <p:sldId id="566" r:id="rId20"/>
    <p:sldId id="552" r:id="rId21"/>
    <p:sldId id="360" r:id="rId22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Leon Robles" initials="WLR" lastIdx="1" clrIdx="0">
    <p:extLst>
      <p:ext uri="{19B8F6BF-5375-455C-9EA6-DF929625EA0E}">
        <p15:presenceInfo xmlns:p15="http://schemas.microsoft.com/office/powerpoint/2012/main" userId="6207590b91acde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CC0099"/>
    <a:srgbClr val="660066"/>
    <a:srgbClr val="D2DEEF"/>
    <a:srgbClr val="FF99CC"/>
    <a:srgbClr val="FEB819"/>
    <a:srgbClr val="0C53A7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3" autoAdjust="0"/>
    <p:restoredTop sz="94653" autoAdjust="0"/>
  </p:normalViewPr>
  <p:slideViewPr>
    <p:cSldViewPr snapToGrid="0">
      <p:cViewPr varScale="1">
        <p:scale>
          <a:sx n="116" d="100"/>
          <a:sy n="116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ugarciam@gmail.com" TargetMode="External"/><Relationship Id="rId2" Type="http://schemas.openxmlformats.org/officeDocument/2006/relationships/hyperlink" Target="mailto:julgarcia@minedu.gob.p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scale.minedu.gob.pe/herramienta-xl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2032" y="771522"/>
            <a:ext cx="10549926" cy="5581152"/>
            <a:chOff x="0" y="0"/>
            <a:chExt cx="15585281" cy="7655719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/>
            <a:srcRect l="-1" t="-116" r="14768" b="66984"/>
            <a:stretch/>
          </p:blipFill>
          <p:spPr>
            <a:xfrm>
              <a:off x="0" y="0"/>
              <a:ext cx="15585281" cy="340783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2"/>
            <a:srcRect t="32515" r="14768" b="31138"/>
            <a:stretch/>
          </p:blipFill>
          <p:spPr>
            <a:xfrm>
              <a:off x="0" y="3917162"/>
              <a:ext cx="15585281" cy="3738557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t="32993" r="14768" b="61477"/>
            <a:stretch/>
          </p:blipFill>
          <p:spPr>
            <a:xfrm>
              <a:off x="0" y="3393283"/>
              <a:ext cx="15585281" cy="568855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5148"/>
            <a:ext cx="8600191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Parte I – Datos Generales de la IE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31958" y="4275710"/>
            <a:ext cx="4499809" cy="46473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de flecha 5"/>
          <p:cNvCxnSpPr>
            <a:stCxn id="3" idx="3"/>
            <a:endCxn id="12" idx="1"/>
          </p:cNvCxnSpPr>
          <p:nvPr/>
        </p:nvCxnSpPr>
        <p:spPr>
          <a:xfrm>
            <a:off x="7531767" y="4508076"/>
            <a:ext cx="3214204" cy="8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745971" y="4239613"/>
            <a:ext cx="14330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Resolución de creación de IE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08484" y="4728412"/>
            <a:ext cx="8853474" cy="41997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6" name="Conector recto de flecha 15"/>
          <p:cNvCxnSpPr>
            <a:stCxn id="13" idx="3"/>
            <a:endCxn id="25" idx="1"/>
          </p:cNvCxnSpPr>
          <p:nvPr/>
        </p:nvCxnSpPr>
        <p:spPr>
          <a:xfrm>
            <a:off x="10561958" y="4938398"/>
            <a:ext cx="184014" cy="49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0745972" y="4804884"/>
            <a:ext cx="14330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Director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708484" y="3231827"/>
            <a:ext cx="8853474" cy="45270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3" name="Conector recto de flecha 32"/>
          <p:cNvCxnSpPr>
            <a:stCxn id="32" idx="3"/>
            <a:endCxn id="34" idx="1"/>
          </p:cNvCxnSpPr>
          <p:nvPr/>
        </p:nvCxnSpPr>
        <p:spPr>
          <a:xfrm>
            <a:off x="10561958" y="3458178"/>
            <a:ext cx="184013" cy="3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0745971" y="3184980"/>
            <a:ext cx="14330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b="1" dirty="0" smtClean="0">
                <a:solidFill>
                  <a:srgbClr val="FF6600"/>
                </a:solidFill>
              </a:rPr>
              <a:t>Datos de Convenio</a:t>
            </a:r>
            <a:r>
              <a:rPr lang="es-MX" b="1" baseline="30000" dirty="0" smtClean="0">
                <a:solidFill>
                  <a:srgbClr val="FF6600"/>
                </a:solidFill>
              </a:rPr>
              <a:t>1</a:t>
            </a:r>
            <a:endParaRPr lang="es-PE" b="1" dirty="0">
              <a:solidFill>
                <a:srgbClr val="FF6600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692436" y="5716196"/>
            <a:ext cx="8853474" cy="607278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0" name="Conector recto de flecha 39"/>
          <p:cNvCxnSpPr>
            <a:stCxn id="39" idx="3"/>
            <a:endCxn id="41" idx="1"/>
          </p:cNvCxnSpPr>
          <p:nvPr/>
        </p:nvCxnSpPr>
        <p:spPr>
          <a:xfrm>
            <a:off x="10545910" y="6019835"/>
            <a:ext cx="184014" cy="2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10729924" y="5883718"/>
            <a:ext cx="14330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Propietario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2032" y="6472985"/>
            <a:ext cx="1054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(1) Solo para las IIEE públicas de gestión privada.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97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" y="567799"/>
            <a:ext cx="10028133" cy="63002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64" y="470035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8"/>
            <a:ext cx="10028133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Parte II – Servicios por establecimiento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80283" y="2586789"/>
            <a:ext cx="1491917" cy="397043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de flecha 5"/>
          <p:cNvCxnSpPr>
            <a:stCxn id="3" idx="3"/>
            <a:endCxn id="12" idx="1"/>
          </p:cNvCxnSpPr>
          <p:nvPr/>
        </p:nvCxnSpPr>
        <p:spPr>
          <a:xfrm flipV="1">
            <a:off x="6172200" y="2781953"/>
            <a:ext cx="3951743" cy="3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123943" y="2428010"/>
            <a:ext cx="197224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300" b="1" dirty="0" smtClean="0">
                <a:solidFill>
                  <a:srgbClr val="FF0000"/>
                </a:solidFill>
              </a:rPr>
              <a:t>Servicios</a:t>
            </a:r>
          </a:p>
          <a:p>
            <a:r>
              <a:rPr lang="es-MX" sz="2300" b="1" dirty="0" smtClean="0">
                <a:solidFill>
                  <a:srgbClr val="FF0000"/>
                </a:solidFill>
              </a:rPr>
              <a:t>Educativos</a:t>
            </a:r>
            <a:endParaRPr lang="es-PE" sz="2300" b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6096" y="2563860"/>
            <a:ext cx="4138442" cy="41997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6" name="Conector recto de flecha 15"/>
          <p:cNvCxnSpPr>
            <a:stCxn id="13" idx="2"/>
            <a:endCxn id="25" idx="1"/>
          </p:cNvCxnSpPr>
          <p:nvPr/>
        </p:nvCxnSpPr>
        <p:spPr>
          <a:xfrm rot="16200000" flipH="1">
            <a:off x="5707760" y="-618611"/>
            <a:ext cx="772260" cy="797714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0082463" y="3402149"/>
            <a:ext cx="209656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MX" sz="2300" dirty="0" smtClean="0"/>
              <a:t>Establecimientos</a:t>
            </a:r>
          </a:p>
          <a:p>
            <a:r>
              <a:rPr lang="es-MX" sz="2300" dirty="0" smtClean="0"/>
              <a:t>Educativos</a:t>
            </a:r>
            <a:endParaRPr lang="es-PE" sz="2300" dirty="0"/>
          </a:p>
        </p:txBody>
      </p:sp>
      <p:sp>
        <p:nvSpPr>
          <p:cNvPr id="39" name="Rectángulo 38"/>
          <p:cNvSpPr/>
          <p:nvPr/>
        </p:nvSpPr>
        <p:spPr>
          <a:xfrm>
            <a:off x="2815388" y="5512526"/>
            <a:ext cx="6328611" cy="1140823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0" name="Conector recto de flecha 39"/>
          <p:cNvCxnSpPr>
            <a:stCxn id="39" idx="3"/>
            <a:endCxn id="41" idx="1"/>
          </p:cNvCxnSpPr>
          <p:nvPr/>
        </p:nvCxnSpPr>
        <p:spPr>
          <a:xfrm flipV="1">
            <a:off x="9143999" y="6068918"/>
            <a:ext cx="974560" cy="14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10118559" y="5361032"/>
            <a:ext cx="2073442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300" b="1" dirty="0" smtClean="0">
                <a:solidFill>
                  <a:srgbClr val="FF0000"/>
                </a:solidFill>
              </a:rPr>
              <a:t>Vincular o desvincular códigos modulares</a:t>
            </a:r>
            <a:endParaRPr lang="es-PE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327794"/>
            <a:ext cx="9660833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Vincular o desvincular códigos modulares (1)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45194" y="974126"/>
            <a:ext cx="8825948" cy="5813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PE" sz="3000" dirty="0"/>
              <a:t>En los listados remitidos por la UE se han identificado de manera preliminar IIEE junto a sus servicios y establecimientos educativos. Esta información se encuentra en la herramienta xlRIE.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PE" sz="3000" dirty="0"/>
              <a:t>Si como parte del análisis y la evidencia documental, se verifica que uno o más de los códigos modulares vinculados a una IE no le corresponden, el especialista estadístico tendrá la opción de </a:t>
            </a:r>
            <a:r>
              <a:rPr lang="es-PE" sz="3000" b="1" dirty="0"/>
              <a:t>desvincular</a:t>
            </a:r>
            <a:r>
              <a:rPr lang="es-PE" sz="3000" dirty="0"/>
              <a:t> </a:t>
            </a:r>
            <a:r>
              <a:rPr lang="es-PE" sz="3000" b="1" dirty="0"/>
              <a:t>dichos códigos modulares</a:t>
            </a:r>
            <a:r>
              <a:rPr lang="es-PE" sz="3000" dirty="0"/>
              <a:t>. Caso contrario, de no encontrar en la carga de datos códigos modulares que le pertenecen podrá </a:t>
            </a:r>
            <a:r>
              <a:rPr lang="es-PE" sz="3000" b="1" dirty="0"/>
              <a:t>vincular dichos códigos modulares </a:t>
            </a:r>
            <a:r>
              <a:rPr lang="es-PE" sz="3000" dirty="0"/>
              <a:t>a la IE para completar el registro de manera correcta.</a:t>
            </a:r>
          </a:p>
        </p:txBody>
      </p:sp>
      <p:pic>
        <p:nvPicPr>
          <p:cNvPr id="1026" name="Picture 2" descr="Resultado de imagen para excel">
            <a:extLst>
              <a:ext uri="{FF2B5EF4-FFF2-40B4-BE49-F238E27FC236}">
                <a16:creationId xmlns="" xmlns:a16="http://schemas.microsoft.com/office/drawing/2014/main" id="{F1FEBF04-C120-417E-8B52-B8B814A8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975" y="974125"/>
            <a:ext cx="2356909" cy="13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308943E-FE26-4DDF-B6DE-8F74F47D3558}"/>
              </a:ext>
            </a:extLst>
          </p:cNvPr>
          <p:cNvSpPr txBox="1"/>
          <p:nvPr/>
        </p:nvSpPr>
        <p:spPr>
          <a:xfrm>
            <a:off x="8934438" y="2417350"/>
            <a:ext cx="148177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Listados de identificación preliminar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845856E8-6CB1-43C8-9A23-C7D616D10AD5}"/>
              </a:ext>
            </a:extLst>
          </p:cNvPr>
          <p:cNvSpPr txBox="1"/>
          <p:nvPr/>
        </p:nvSpPr>
        <p:spPr>
          <a:xfrm>
            <a:off x="10784302" y="2555849"/>
            <a:ext cx="138119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Herramienta xlRIE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4EA38826-9A2B-451D-8B25-42E56D82ABDD}"/>
              </a:ext>
            </a:extLst>
          </p:cNvPr>
          <p:cNvSpPr/>
          <p:nvPr/>
        </p:nvSpPr>
        <p:spPr>
          <a:xfrm>
            <a:off x="10508974" y="2555849"/>
            <a:ext cx="212032" cy="646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8764FCB4-229F-49A1-87C4-C9B3D64D3C80}"/>
              </a:ext>
            </a:extLst>
          </p:cNvPr>
          <p:cNvSpPr/>
          <p:nvPr/>
        </p:nvSpPr>
        <p:spPr>
          <a:xfrm>
            <a:off x="9079471" y="3655821"/>
            <a:ext cx="2859006" cy="2643158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BB7AF8E-327B-49C9-BC97-263B563BFDD8}"/>
              </a:ext>
            </a:extLst>
          </p:cNvPr>
          <p:cNvSpPr txBox="1"/>
          <p:nvPr/>
        </p:nvSpPr>
        <p:spPr>
          <a:xfrm>
            <a:off x="9693965" y="3844513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IE 05958016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947662E-E8BC-406D-8170-6283CC4C1023}"/>
              </a:ext>
            </a:extLst>
          </p:cNvPr>
          <p:cNvSpPr txBox="1"/>
          <p:nvPr/>
        </p:nvSpPr>
        <p:spPr>
          <a:xfrm>
            <a:off x="9391635" y="4469137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CM 0666248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48C3BEF-C8B0-46D9-9608-382EAC09D4CE}"/>
              </a:ext>
            </a:extLst>
          </p:cNvPr>
          <p:cNvSpPr txBox="1"/>
          <p:nvPr/>
        </p:nvSpPr>
        <p:spPr>
          <a:xfrm>
            <a:off x="9693965" y="5543538"/>
            <a:ext cx="15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2000" dirty="0"/>
              <a:t>CM 0817189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922195D-0BBC-409B-99B6-47F57F2F03D6}"/>
              </a:ext>
            </a:extLst>
          </p:cNvPr>
          <p:cNvSpPr txBox="1"/>
          <p:nvPr/>
        </p:nvSpPr>
        <p:spPr>
          <a:xfrm>
            <a:off x="10271420" y="5006337"/>
            <a:ext cx="15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CM 0806679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FC49D3F-1F9E-427F-967B-4F2D652CA6CA}"/>
              </a:ext>
            </a:extLst>
          </p:cNvPr>
          <p:cNvSpPr txBox="1"/>
          <p:nvPr/>
        </p:nvSpPr>
        <p:spPr>
          <a:xfrm>
            <a:off x="10784302" y="6387779"/>
            <a:ext cx="15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2000" dirty="0">
                <a:solidFill>
                  <a:schemeClr val="accent5"/>
                </a:solidFill>
              </a:rPr>
              <a:t>CM 1122027 </a:t>
            </a:r>
          </a:p>
        </p:txBody>
      </p:sp>
    </p:spTree>
    <p:extLst>
      <p:ext uri="{BB962C8B-B14F-4D97-AF65-F5344CB8AC3E}">
        <p14:creationId xmlns:p14="http://schemas.microsoft.com/office/powerpoint/2010/main" val="33401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367550"/>
            <a:ext cx="9660833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Vincular o desvincular códigos modulares (2)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224283"/>
            <a:ext cx="6069496" cy="246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Desvincular Código Modular</a:t>
            </a:r>
          </a:p>
          <a:p>
            <a:pPr marL="0" indent="0" algn="just">
              <a:buNone/>
            </a:pPr>
            <a:r>
              <a:rPr lang="es-PE" sz="3000" dirty="0"/>
              <a:t>Le permite, eliminar del ámbito de la IE a alguno de los códigos modulares que se han mostrado.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1882DEE4-8126-4571-A7AB-058F29FF9E35}"/>
              </a:ext>
            </a:extLst>
          </p:cNvPr>
          <p:cNvSpPr txBox="1">
            <a:spLocks/>
          </p:cNvSpPr>
          <p:nvPr/>
        </p:nvSpPr>
        <p:spPr>
          <a:xfrm>
            <a:off x="6520070" y="1224283"/>
            <a:ext cx="5645426" cy="242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Vincular Código Modular</a:t>
            </a:r>
          </a:p>
          <a:p>
            <a:pPr marL="0" indent="0" algn="just">
              <a:buNone/>
            </a:pPr>
            <a:r>
              <a:rPr lang="es-PE" sz="3000" dirty="0"/>
              <a:t>Le permite introducir un código modular desde una lista que contiene aquellos códigos previamente desvinculados.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26B841FF-5027-479B-A9E4-59362AE1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9" y="3707291"/>
            <a:ext cx="5173932" cy="22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4C3A324-BD21-4519-9527-33629F197C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34" r="6075" b="14730"/>
          <a:stretch/>
        </p:blipFill>
        <p:spPr>
          <a:xfrm>
            <a:off x="6567495" y="3499143"/>
            <a:ext cx="5173932" cy="268025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="" xmlns:a16="http://schemas.microsoft.com/office/drawing/2014/main" id="{6BEB1CBB-3B6F-46F2-9E34-D0383D3BBB23}"/>
              </a:ext>
            </a:extLst>
          </p:cNvPr>
          <p:cNvSpPr/>
          <p:nvPr/>
        </p:nvSpPr>
        <p:spPr>
          <a:xfrm>
            <a:off x="10760765" y="5168348"/>
            <a:ext cx="702365" cy="689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3FB41FC8-D8D3-4CA6-913A-807A89B38FED}"/>
              </a:ext>
            </a:extLst>
          </p:cNvPr>
          <p:cNvCxnSpPr>
            <a:cxnSpLocks/>
          </p:cNvCxnSpPr>
          <p:nvPr/>
        </p:nvCxnSpPr>
        <p:spPr>
          <a:xfrm>
            <a:off x="6241774" y="1013881"/>
            <a:ext cx="0" cy="484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51716D22-4B67-4BA6-AEB2-E62742E6C43F}"/>
              </a:ext>
            </a:extLst>
          </p:cNvPr>
          <p:cNvSpPr txBox="1"/>
          <p:nvPr/>
        </p:nvSpPr>
        <p:spPr>
          <a:xfrm>
            <a:off x="0" y="5893505"/>
            <a:ext cx="12165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/>
              <a:t>Para que la desvinculación o vinculación surta efecto, deberá emplearse el botón </a:t>
            </a:r>
            <a:r>
              <a:rPr lang="es-PE" sz="3000" dirty="0">
                <a:latin typeface="Broadway" panose="04040905080B02020502" pitchFamily="82" charset="0"/>
              </a:rPr>
              <a:t>GRABACIÓN</a:t>
            </a:r>
          </a:p>
        </p:txBody>
      </p:sp>
    </p:spTree>
    <p:extLst>
      <p:ext uri="{BB962C8B-B14F-4D97-AF65-F5344CB8AC3E}">
        <p14:creationId xmlns:p14="http://schemas.microsoft.com/office/powerpoint/2010/main" val="2442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354298"/>
            <a:ext cx="9660833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Vincular o desvincular códigos modulares (3)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26503" y="976431"/>
            <a:ext cx="6215267" cy="373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Desvincular Código Modular</a:t>
            </a:r>
          </a:p>
          <a:p>
            <a:pPr marL="0" indent="0" algn="just">
              <a:buNone/>
            </a:pPr>
            <a:r>
              <a:rPr lang="es-PE" sz="3000" dirty="0"/>
              <a:t>1. Elegir un código modular de la IE en que aparece actualmente.</a:t>
            </a:r>
          </a:p>
          <a:p>
            <a:pPr marL="0" indent="0" algn="just">
              <a:buNone/>
            </a:pPr>
            <a:r>
              <a:rPr lang="es-PE" sz="3000" dirty="0"/>
              <a:t>2. Asignar ese código modular a otra IE ya editada. Sí no conoce el código de la IE de destino, o ésta, aún no ha sido editada, asígnelo a una IE 99999999 por determinar.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1882DEE4-8126-4571-A7AB-058F29FF9E35}"/>
              </a:ext>
            </a:extLst>
          </p:cNvPr>
          <p:cNvSpPr txBox="1">
            <a:spLocks/>
          </p:cNvSpPr>
          <p:nvPr/>
        </p:nvSpPr>
        <p:spPr>
          <a:xfrm>
            <a:off x="6241770" y="2888971"/>
            <a:ext cx="5923727" cy="419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Vincular Código Modular</a:t>
            </a:r>
          </a:p>
          <a:p>
            <a:pPr marL="0" indent="0" algn="just">
              <a:buNone/>
            </a:pPr>
            <a:r>
              <a:rPr lang="es-PE" sz="3000" dirty="0"/>
              <a:t>1. Elegir un código modular de la lista de </a:t>
            </a:r>
            <a:r>
              <a:rPr lang="es-PE" sz="3000" dirty="0" err="1"/>
              <a:t>CodMod</a:t>
            </a:r>
            <a:r>
              <a:rPr lang="es-PE" sz="3000" dirty="0"/>
              <a:t> desvinculados.</a:t>
            </a:r>
          </a:p>
          <a:p>
            <a:pPr marL="0" indent="0" algn="just">
              <a:buNone/>
            </a:pPr>
            <a:r>
              <a:rPr lang="es-PE" sz="3000" dirty="0"/>
              <a:t>2. Asignar ese código modular a la IE que se está trabajando. Todos los </a:t>
            </a:r>
            <a:r>
              <a:rPr lang="es-PE" sz="3000" dirty="0" err="1"/>
              <a:t>CodMod</a:t>
            </a:r>
            <a:r>
              <a:rPr lang="es-PE" sz="3000" dirty="0"/>
              <a:t> desvinculados aparecerán en esa lista, si no se ha efectuado desvinculaciones, la lista estará vacía.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3FB41FC8-D8D3-4CA6-913A-807A89B38FED}"/>
              </a:ext>
            </a:extLst>
          </p:cNvPr>
          <p:cNvCxnSpPr/>
          <p:nvPr/>
        </p:nvCxnSpPr>
        <p:spPr>
          <a:xfrm>
            <a:off x="6241774" y="1013881"/>
            <a:ext cx="0" cy="5612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78C86A32-8834-47E3-BD8A-922D35BF3FEE}"/>
              </a:ext>
            </a:extLst>
          </p:cNvPr>
          <p:cNvSpPr/>
          <p:nvPr/>
        </p:nvSpPr>
        <p:spPr>
          <a:xfrm>
            <a:off x="67996" y="4784036"/>
            <a:ext cx="2244506" cy="1981200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6436B52-3926-4219-8759-2BDDF0CED088}"/>
              </a:ext>
            </a:extLst>
          </p:cNvPr>
          <p:cNvSpPr txBox="1"/>
          <p:nvPr/>
        </p:nvSpPr>
        <p:spPr>
          <a:xfrm>
            <a:off x="372892" y="4939852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IE 05958016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FB38C8A-DDA8-4BEF-864B-1DC80D715058}"/>
              </a:ext>
            </a:extLst>
          </p:cNvPr>
          <p:cNvSpPr txBox="1"/>
          <p:nvPr/>
        </p:nvSpPr>
        <p:spPr>
          <a:xfrm>
            <a:off x="192852" y="5422646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CM 0666248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E4DB3D5-9242-4158-A3A6-ADF1FA1BB033}"/>
              </a:ext>
            </a:extLst>
          </p:cNvPr>
          <p:cNvSpPr txBox="1"/>
          <p:nvPr/>
        </p:nvSpPr>
        <p:spPr>
          <a:xfrm>
            <a:off x="476634" y="6218439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dirty="0"/>
              <a:t>CM 0817189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F2054B16-750D-4CFE-88BA-2D1687721A69}"/>
              </a:ext>
            </a:extLst>
          </p:cNvPr>
          <p:cNvSpPr txBox="1"/>
          <p:nvPr/>
        </p:nvSpPr>
        <p:spPr>
          <a:xfrm>
            <a:off x="774835" y="5823852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CM 0806679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75B9639B-098D-4BD6-99DF-2E6501FA0030}"/>
              </a:ext>
            </a:extLst>
          </p:cNvPr>
          <p:cNvSpPr/>
          <p:nvPr/>
        </p:nvSpPr>
        <p:spPr>
          <a:xfrm>
            <a:off x="3426647" y="4760457"/>
            <a:ext cx="2244506" cy="1981200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2E3FD968-B0DA-4AFD-9A7B-1E6337B08778}"/>
              </a:ext>
            </a:extLst>
          </p:cNvPr>
          <p:cNvSpPr txBox="1"/>
          <p:nvPr/>
        </p:nvSpPr>
        <p:spPr>
          <a:xfrm>
            <a:off x="3733891" y="5039615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IE 05958016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7E14787D-62F5-445D-94AC-7E9838676D10}"/>
              </a:ext>
            </a:extLst>
          </p:cNvPr>
          <p:cNvSpPr txBox="1"/>
          <p:nvPr/>
        </p:nvSpPr>
        <p:spPr>
          <a:xfrm>
            <a:off x="3849759" y="5566926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CM 0666248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08B548E-A84E-433D-B4E3-A930384F12EE}"/>
              </a:ext>
            </a:extLst>
          </p:cNvPr>
          <p:cNvSpPr txBox="1"/>
          <p:nvPr/>
        </p:nvSpPr>
        <p:spPr>
          <a:xfrm>
            <a:off x="3863445" y="6063459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dirty="0"/>
              <a:t>CM 0817189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1F0F1FA9-8AC7-40DC-BBA5-3C691A50ACE0}"/>
              </a:ext>
            </a:extLst>
          </p:cNvPr>
          <p:cNvSpPr txBox="1"/>
          <p:nvPr/>
        </p:nvSpPr>
        <p:spPr>
          <a:xfrm>
            <a:off x="4847331" y="4392196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CM 0806679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="" xmlns:a16="http://schemas.microsoft.com/office/drawing/2014/main" id="{1B1CBE25-5105-461B-9231-9597CA55B3A3}"/>
              </a:ext>
            </a:extLst>
          </p:cNvPr>
          <p:cNvSpPr/>
          <p:nvPr/>
        </p:nvSpPr>
        <p:spPr>
          <a:xfrm>
            <a:off x="2544418" y="5316382"/>
            <a:ext cx="633134" cy="8578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24733F7A-8555-461E-A5BB-7762809577B4}"/>
              </a:ext>
            </a:extLst>
          </p:cNvPr>
          <p:cNvSpPr/>
          <p:nvPr/>
        </p:nvSpPr>
        <p:spPr>
          <a:xfrm>
            <a:off x="6336277" y="965631"/>
            <a:ext cx="1924710" cy="1860518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3930129-19EA-4AA8-A97E-F21E9F44EAE6}"/>
              </a:ext>
            </a:extLst>
          </p:cNvPr>
          <p:cNvSpPr txBox="1"/>
          <p:nvPr/>
        </p:nvSpPr>
        <p:spPr>
          <a:xfrm>
            <a:off x="6718364" y="1089127"/>
            <a:ext cx="123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accent1">
                    <a:lumMod val="50000"/>
                  </a:schemeClr>
                </a:solidFill>
              </a:rPr>
              <a:t>IE 05958016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F3613F4E-84DD-4A3A-936F-84F7D0957958}"/>
              </a:ext>
            </a:extLst>
          </p:cNvPr>
          <p:cNvSpPr txBox="1"/>
          <p:nvPr/>
        </p:nvSpPr>
        <p:spPr>
          <a:xfrm>
            <a:off x="6412238" y="1443595"/>
            <a:ext cx="123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0666248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341E5CC3-9DB3-46D1-9C0B-38136644A7DA}"/>
              </a:ext>
            </a:extLst>
          </p:cNvPr>
          <p:cNvSpPr txBox="1"/>
          <p:nvPr/>
        </p:nvSpPr>
        <p:spPr>
          <a:xfrm>
            <a:off x="6523190" y="2112340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/>
              <a:t>CM 0817189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EBE5A278-5A47-43BD-88B2-2130F2F36C4D}"/>
              </a:ext>
            </a:extLst>
          </p:cNvPr>
          <p:cNvSpPr txBox="1"/>
          <p:nvPr/>
        </p:nvSpPr>
        <p:spPr>
          <a:xfrm>
            <a:off x="7024494" y="1788361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0806679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36CB3579-704B-483F-BAFA-1C67829E76F1}"/>
              </a:ext>
            </a:extLst>
          </p:cNvPr>
          <p:cNvSpPr txBox="1"/>
          <p:nvPr/>
        </p:nvSpPr>
        <p:spPr>
          <a:xfrm>
            <a:off x="10561982" y="2359377"/>
            <a:ext cx="131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>
                <a:solidFill>
                  <a:srgbClr val="FF0000"/>
                </a:solidFill>
              </a:rPr>
              <a:t>CM 0822027 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="" xmlns:a16="http://schemas.microsoft.com/office/drawing/2014/main" id="{3CED33B5-D5F0-4C7B-98BD-48B089A246FA}"/>
              </a:ext>
            </a:extLst>
          </p:cNvPr>
          <p:cNvSpPr/>
          <p:nvPr/>
        </p:nvSpPr>
        <p:spPr>
          <a:xfrm>
            <a:off x="8873243" y="1443595"/>
            <a:ext cx="698250" cy="9327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2CB53ACE-5EE1-4683-A790-1EBA842057DD}"/>
              </a:ext>
            </a:extLst>
          </p:cNvPr>
          <p:cNvSpPr/>
          <p:nvPr/>
        </p:nvSpPr>
        <p:spPr>
          <a:xfrm>
            <a:off x="10018643" y="980661"/>
            <a:ext cx="2040833" cy="1895058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F6049847-3EAE-4AB9-B161-45F0BBE551DA}"/>
              </a:ext>
            </a:extLst>
          </p:cNvPr>
          <p:cNvSpPr txBox="1"/>
          <p:nvPr/>
        </p:nvSpPr>
        <p:spPr>
          <a:xfrm>
            <a:off x="10463880" y="1068120"/>
            <a:ext cx="123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accent1">
                    <a:lumMod val="50000"/>
                  </a:schemeClr>
                </a:solidFill>
              </a:rPr>
              <a:t>IE 05958016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18429DA6-009E-4A79-BD36-60EA8E0A364F}"/>
              </a:ext>
            </a:extLst>
          </p:cNvPr>
          <p:cNvSpPr txBox="1"/>
          <p:nvPr/>
        </p:nvSpPr>
        <p:spPr>
          <a:xfrm>
            <a:off x="10189740" y="1385867"/>
            <a:ext cx="123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0666248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90F4A51C-E316-47D5-B268-A8F18FBB309B}"/>
              </a:ext>
            </a:extLst>
          </p:cNvPr>
          <p:cNvSpPr txBox="1"/>
          <p:nvPr/>
        </p:nvSpPr>
        <p:spPr>
          <a:xfrm>
            <a:off x="10217118" y="2037747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/>
              <a:t>CM 0817189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E8551533-3C91-492B-AA67-E401A2BD1F12}"/>
              </a:ext>
            </a:extLst>
          </p:cNvPr>
          <p:cNvSpPr txBox="1"/>
          <p:nvPr/>
        </p:nvSpPr>
        <p:spPr>
          <a:xfrm>
            <a:off x="10807988" y="1728849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0806679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4AB2BE76-C70D-493D-82E1-E21D5AC05946}"/>
              </a:ext>
            </a:extLst>
          </p:cNvPr>
          <p:cNvSpPr txBox="1"/>
          <p:nvPr/>
        </p:nvSpPr>
        <p:spPr>
          <a:xfrm>
            <a:off x="8028981" y="960114"/>
            <a:ext cx="131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>
                <a:solidFill>
                  <a:srgbClr val="FF0000"/>
                </a:solidFill>
              </a:rPr>
              <a:t>CM 0822027 </a:t>
            </a:r>
          </a:p>
        </p:txBody>
      </p:sp>
    </p:spTree>
    <p:extLst>
      <p:ext uri="{BB962C8B-B14F-4D97-AF65-F5344CB8AC3E}">
        <p14:creationId xmlns:p14="http://schemas.microsoft.com/office/powerpoint/2010/main" val="1759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793712"/>
            <a:ext cx="12192001" cy="1015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000" dirty="0"/>
              <a:t>En la Parte III se deberá registrar todos los eventos registrables ocurridos   con posterioridad a la creación o autorización de la IE.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62595"/>
            <a:ext cx="7440112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Parte III – Resoluciones Emitidas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EE67922-DCBD-4D4A-941E-DDF54FC46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266"/>
          <a:stretch/>
        </p:blipFill>
        <p:spPr>
          <a:xfrm>
            <a:off x="-1" y="1701453"/>
            <a:ext cx="12192000" cy="2162508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="" xmlns:a16="http://schemas.microsoft.com/office/drawing/2014/main" id="{4FF352B3-DDA7-4087-A185-E7692EA281C8}"/>
              </a:ext>
            </a:extLst>
          </p:cNvPr>
          <p:cNvSpPr/>
          <p:nvPr/>
        </p:nvSpPr>
        <p:spPr>
          <a:xfrm>
            <a:off x="1948070" y="2648049"/>
            <a:ext cx="1577007" cy="1241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97560A3-54C0-4873-AF18-09029E79E21A}"/>
              </a:ext>
            </a:extLst>
          </p:cNvPr>
          <p:cNvSpPr txBox="1"/>
          <p:nvPr/>
        </p:nvSpPr>
        <p:spPr>
          <a:xfrm>
            <a:off x="1908312" y="4225918"/>
            <a:ext cx="1028368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3000" dirty="0">
                <a:solidFill>
                  <a:srgbClr val="FF0000"/>
                </a:solidFill>
              </a:rPr>
              <a:t>Llenar solo en el caso que el evento registrable corresponda a un servicio educativo. Por ejemplo: ampliación de servicio o cierre temporal de servicio.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FD2EDBE1-1FEF-45D6-A6CD-4BCEC5C17B0F}"/>
              </a:ext>
            </a:extLst>
          </p:cNvPr>
          <p:cNvSpPr/>
          <p:nvPr/>
        </p:nvSpPr>
        <p:spPr>
          <a:xfrm>
            <a:off x="238540" y="2642357"/>
            <a:ext cx="1669772" cy="1247567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976EC111-A049-426E-9453-EF52AFD852B1}"/>
              </a:ext>
            </a:extLst>
          </p:cNvPr>
          <p:cNvSpPr txBox="1"/>
          <p:nvPr/>
        </p:nvSpPr>
        <p:spPr>
          <a:xfrm>
            <a:off x="0" y="5793104"/>
            <a:ext cx="12192000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3000" dirty="0">
                <a:solidFill>
                  <a:schemeClr val="accent1">
                    <a:lumMod val="50000"/>
                  </a:schemeClr>
                </a:solidFill>
              </a:rPr>
              <a:t>Cuando un acto resolutivo no se encuentre establecido como evento registral podrá dejarse en blanco esta celda y usar el campo “NOTAS”.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="" xmlns:a16="http://schemas.microsoft.com/office/drawing/2014/main" id="{65444D31-C46D-4AF5-BBA2-E3F22729F555}"/>
              </a:ext>
            </a:extLst>
          </p:cNvPr>
          <p:cNvSpPr/>
          <p:nvPr/>
        </p:nvSpPr>
        <p:spPr>
          <a:xfrm>
            <a:off x="692159" y="4043757"/>
            <a:ext cx="762534" cy="156191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: hacia abajo 15">
            <a:extLst>
              <a:ext uri="{FF2B5EF4-FFF2-40B4-BE49-F238E27FC236}">
                <a16:creationId xmlns="" xmlns:a16="http://schemas.microsoft.com/office/drawing/2014/main" id="{7CF90597-B44F-4C1D-BDAE-287954E25EB9}"/>
              </a:ext>
            </a:extLst>
          </p:cNvPr>
          <p:cNvSpPr/>
          <p:nvPr/>
        </p:nvSpPr>
        <p:spPr>
          <a:xfrm>
            <a:off x="2464904" y="3948456"/>
            <a:ext cx="530087" cy="220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9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62595"/>
            <a:ext cx="7440112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Parte III – Resoluciones Emitidas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t="-86" r="27660" b="26209"/>
          <a:stretch/>
        </p:blipFill>
        <p:spPr>
          <a:xfrm>
            <a:off x="661737" y="609601"/>
            <a:ext cx="10924674" cy="62353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34380"/>
            <a:ext cx="9660833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Grabación de datos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-21918" y="1107523"/>
            <a:ext cx="12165496" cy="517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PE" sz="3000" dirty="0"/>
              <a:t>Deberá seguir el siguiente protocolo de grabación: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="" xmlns:a16="http://schemas.microsoft.com/office/drawing/2014/main" id="{0552AC10-EE80-4D3C-B144-668080FE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" y="5319744"/>
            <a:ext cx="6491049" cy="10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195079AE-8FCC-437A-B1C6-8061BCD4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13" y="1993060"/>
            <a:ext cx="4713188" cy="19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84EDAA72-4EF3-49CC-AB22-15FB44A0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87" y="5083330"/>
            <a:ext cx="4868439" cy="17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681587"/>
            <a:ext cx="12121661" cy="51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Concluida la edición de datos y pulsado el botón: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583BF05-D311-4191-A9B8-D01EA31A8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4775" y="768241"/>
            <a:ext cx="4467225" cy="37147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000BD205-CECE-4BE5-8D5F-4FBE3EC1603B}"/>
              </a:ext>
            </a:extLst>
          </p:cNvPr>
          <p:cNvGrpSpPr/>
          <p:nvPr/>
        </p:nvGrpSpPr>
        <p:grpSpPr>
          <a:xfrm>
            <a:off x="490044" y="2250755"/>
            <a:ext cx="5146715" cy="1926237"/>
            <a:chOff x="914115" y="2706591"/>
            <a:chExt cx="5146715" cy="1926237"/>
          </a:xfrm>
        </p:grpSpPr>
        <p:pic>
          <p:nvPicPr>
            <p:cNvPr id="6146" name="Picture 2">
              <a:extLst>
                <a:ext uri="{FF2B5EF4-FFF2-40B4-BE49-F238E27FC236}">
                  <a16:creationId xmlns="" xmlns:a16="http://schemas.microsoft.com/office/drawing/2014/main" id="{3BB796E0-CCC2-4DC9-8E64-8067B626A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15" y="2706591"/>
              <a:ext cx="5146715" cy="1926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ipse 3">
              <a:extLst>
                <a:ext uri="{FF2B5EF4-FFF2-40B4-BE49-F238E27FC236}">
                  <a16:creationId xmlns="" xmlns:a16="http://schemas.microsoft.com/office/drawing/2014/main" id="{A31276C0-7EEC-49F7-AE4B-A69D6AB57025}"/>
                </a:ext>
              </a:extLst>
            </p:cNvPr>
            <p:cNvSpPr/>
            <p:nvPr/>
          </p:nvSpPr>
          <p:spPr>
            <a:xfrm>
              <a:off x="3869635" y="4036834"/>
              <a:ext cx="1073426" cy="50358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A0EFD28-2E7E-44CD-B2C5-4C4991612424}"/>
              </a:ext>
            </a:extLst>
          </p:cNvPr>
          <p:cNvSpPr txBox="1"/>
          <p:nvPr/>
        </p:nvSpPr>
        <p:spPr>
          <a:xfrm>
            <a:off x="1" y="1547446"/>
            <a:ext cx="6321286" cy="517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PE" sz="2400" b="1" dirty="0"/>
              <a:t>1. Confirmar la culminación del ingreso de datos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14BB5C0-31D2-40AC-9FAB-9A96CC84F97A}"/>
              </a:ext>
            </a:extLst>
          </p:cNvPr>
          <p:cNvSpPr txBox="1"/>
          <p:nvPr/>
        </p:nvSpPr>
        <p:spPr>
          <a:xfrm>
            <a:off x="-7404" y="4667762"/>
            <a:ext cx="6343205" cy="44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PE" sz="2400" b="1" dirty="0"/>
              <a:t>2. Pulsar el botón de</a:t>
            </a:r>
            <a:r>
              <a:rPr lang="es-PE" sz="2400" b="1" dirty="0">
                <a:latin typeface="Broadway" panose="04040905080B02020502" pitchFamily="82" charset="0"/>
              </a:rPr>
              <a:t> GRABACIÓN</a:t>
            </a:r>
            <a:endParaRPr lang="es-PE" sz="2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47F0B770-DF05-40F8-B60E-DB9589FDEF81}"/>
              </a:ext>
            </a:extLst>
          </p:cNvPr>
          <p:cNvSpPr txBox="1"/>
          <p:nvPr/>
        </p:nvSpPr>
        <p:spPr>
          <a:xfrm>
            <a:off x="6520070" y="1545922"/>
            <a:ext cx="5645425" cy="467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es-PE" sz="2400" b="1" dirty="0"/>
              <a:t>3. Validación de datos</a:t>
            </a:r>
            <a:endParaRPr lang="es-PE"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C814974-B4DD-49CB-A55B-CDA4904F7A77}"/>
              </a:ext>
            </a:extLst>
          </p:cNvPr>
          <p:cNvSpPr txBox="1"/>
          <p:nvPr/>
        </p:nvSpPr>
        <p:spPr>
          <a:xfrm>
            <a:off x="6534584" y="4667762"/>
            <a:ext cx="5685181" cy="37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PE" sz="2400" b="1" dirty="0"/>
              <a:t>4. Pulsar “Aceptar” para finalizar grabación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0F2CFD58-303F-4BF4-A9CA-9EB0EEA7BBF7}"/>
              </a:ext>
            </a:extLst>
          </p:cNvPr>
          <p:cNvSpPr/>
          <p:nvPr/>
        </p:nvSpPr>
        <p:spPr>
          <a:xfrm>
            <a:off x="6520071" y="3933941"/>
            <a:ext cx="5671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/>
              <a:t>Si sale este aviso, el ciclo se repetirá hasta que todo este conforme.</a:t>
            </a:r>
          </a:p>
        </p:txBody>
      </p:sp>
    </p:spTree>
    <p:extLst>
      <p:ext uri="{BB962C8B-B14F-4D97-AF65-F5344CB8AC3E}">
        <p14:creationId xmlns:p14="http://schemas.microsoft.com/office/powerpoint/2010/main" val="28758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48894"/>
            <a:ext cx="9660833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Opciones complementarias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820416"/>
            <a:ext cx="12121661" cy="117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La herramienta además cuenta con las siguientes opciones que pueden ser usadas por los usuarios: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A67FE9B2-BD4F-417D-BC0C-EF9F359F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" y="1897363"/>
            <a:ext cx="12092500" cy="16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36E5214C-99E4-4865-AC34-06579C2A4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50178"/>
              </p:ext>
            </p:extLst>
          </p:nvPr>
        </p:nvGraphicFramePr>
        <p:xfrm>
          <a:off x="1292087" y="3900187"/>
          <a:ext cx="9607826" cy="268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913">
                  <a:extLst>
                    <a:ext uri="{9D8B030D-6E8A-4147-A177-3AD203B41FA5}">
                      <a16:colId xmlns="" xmlns:a16="http://schemas.microsoft.com/office/drawing/2014/main" val="988210701"/>
                    </a:ext>
                  </a:extLst>
                </a:gridCol>
                <a:gridCol w="4803913">
                  <a:extLst>
                    <a:ext uri="{9D8B030D-6E8A-4147-A177-3AD203B41FA5}">
                      <a16:colId xmlns="" xmlns:a16="http://schemas.microsoft.com/office/drawing/2014/main" val="3039886845"/>
                    </a:ext>
                  </a:extLst>
                </a:gridCol>
              </a:tblGrid>
              <a:tr h="2686144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3000" dirty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Llenar datos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PE" sz="3000" dirty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3000" dirty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Limpieza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PE" sz="3000" dirty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3000" dirty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Re-edición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000" indent="-342000" algn="l">
                        <a:buFont typeface="+mj-lt"/>
                        <a:buAutoNum type="arabicPeriod" startAt="4"/>
                      </a:pPr>
                      <a:r>
                        <a:rPr lang="es-PE" sz="3000" dirty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Impresión</a:t>
                      </a: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endParaRPr lang="es-PE" sz="3000" dirty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PE" sz="3000" dirty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Resumen UGEL</a:t>
                      </a: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endParaRPr lang="es-PE" sz="3000" dirty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PE" sz="3000" dirty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Ver Registros IE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738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7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24180"/>
            <a:ext cx="9660833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Resumen UGEL - Anexo 1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637559"/>
            <a:ext cx="12172082" cy="12644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 smtClean="0"/>
              <a:t>Para  </a:t>
            </a:r>
            <a:r>
              <a:rPr lang="es-PE" sz="3000" dirty="0"/>
              <a:t>generar el anexo que irá en el informe de identificación de </a:t>
            </a:r>
            <a:r>
              <a:rPr lang="es-PE" sz="3000" dirty="0" smtClean="0"/>
              <a:t>IIEE pulsar el botón: </a:t>
            </a:r>
            <a:r>
              <a:rPr lang="es-PE" sz="3000" dirty="0" smtClean="0">
                <a:latin typeface="Broadway" panose="04040905080B02020502" pitchFamily="82" charset="0"/>
              </a:rPr>
              <a:t>RESUMEN UGEL</a:t>
            </a:r>
            <a:endParaRPr lang="es-PE" sz="3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1054"/>
          <a:stretch/>
        </p:blipFill>
        <p:spPr>
          <a:xfrm>
            <a:off x="4736752" y="1069701"/>
            <a:ext cx="7155239" cy="9384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080210" y="1077761"/>
            <a:ext cx="1114695" cy="344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5224" r="2351" b="2302"/>
          <a:stretch/>
        </p:blipFill>
        <p:spPr>
          <a:xfrm>
            <a:off x="55037" y="1478142"/>
            <a:ext cx="4327493" cy="52980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5505" cy="675624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8690917" y="1064588"/>
            <a:ext cx="349676" cy="3988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19527" t="-1114" r="1" b="-2"/>
          <a:stretch/>
        </p:blipFill>
        <p:spPr>
          <a:xfrm>
            <a:off x="7507751" y="4326668"/>
            <a:ext cx="4584416" cy="24495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30369" t="277" r="32377" b="68710"/>
          <a:stretch/>
        </p:blipFill>
        <p:spPr>
          <a:xfrm>
            <a:off x="4736752" y="2147533"/>
            <a:ext cx="4680285" cy="2191587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9104925" y="2240692"/>
            <a:ext cx="385064" cy="233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076894" y="5997146"/>
            <a:ext cx="639919" cy="521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339077" y="4837193"/>
            <a:ext cx="1959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Colocar el número de informe a presentar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15756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92675" y="5170217"/>
            <a:ext cx="5579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3200" b="1" dirty="0">
                <a:solidFill>
                  <a:srgbClr val="0C53A7"/>
                </a:solidFill>
              </a:rPr>
              <a:t>Tema 3: Herramienta xlRIE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FE18A0-9D41-49C0-9955-49813FFDB459}"/>
              </a:ext>
            </a:extLst>
          </p:cNvPr>
          <p:cNvSpPr/>
          <p:nvPr/>
        </p:nvSpPr>
        <p:spPr>
          <a:xfrm>
            <a:off x="8544947" y="342246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2FA68A-FDA4-4AB6-8A2A-2C18DBE7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47"/>
            <a:ext cx="10515600" cy="12003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Consultas y referencias</a:t>
            </a:r>
            <a:b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</a:br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Herramienta </a:t>
            </a:r>
            <a:r>
              <a:rPr lang="es-PE" sz="4000" b="1" dirty="0" err="1">
                <a:solidFill>
                  <a:srgbClr val="0C53A7"/>
                </a:solidFill>
                <a:latin typeface="+mn-lt"/>
                <a:ea typeface="+mn-ea"/>
                <a:cs typeface="+mn-cs"/>
              </a:rPr>
              <a:t>xlRIE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AC1C632-DDF3-46B1-A20D-8B0D0AAB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148936"/>
            <a:ext cx="11926957" cy="55072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dirty="0">
                <a:cs typeface="Arial" panose="020B0604020202020204" pitchFamily="34" charset="0"/>
              </a:rPr>
              <a:t>En la eventualidad de detectarse fallas de la herramienta, inconsistencias en su funcionamiento, o dificultades en su uso, el estadístico deberá comunicarse con la Unidad de Estadística:</a:t>
            </a:r>
          </a:p>
          <a:p>
            <a:pPr algn="just"/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</a:t>
            </a:r>
            <a:r>
              <a:rPr lang="pt-BR" sz="3000" cap="small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chemeClr val="accent5"/>
                </a:solidFill>
                <a:cs typeface="Arial" panose="020B0604020202020204" pitchFamily="34" charset="0"/>
              </a:rPr>
              <a:t>6155800 anexos 21215, 26202</a:t>
            </a:r>
            <a:endParaRPr lang="es-PE" sz="30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</a:t>
            </a:r>
            <a:r>
              <a:rPr lang="pt-BR" sz="3000" cap="small" dirty="0">
                <a:solidFill>
                  <a:schemeClr val="accent5"/>
                </a:solidFill>
                <a:cs typeface="Arial" panose="020B0604020202020204" pitchFamily="34" charset="0"/>
              </a:rPr>
              <a:t> 993484760 </a:t>
            </a:r>
            <a:r>
              <a:rPr lang="pt-BR" sz="3000" u="sng" dirty="0">
                <a:solidFill>
                  <a:schemeClr val="accent5"/>
                </a:solidFill>
                <a:cs typeface="Arial" panose="020B0604020202020204" pitchFamily="34" charset="0"/>
              </a:rPr>
              <a:t>solo WhatsApp</a:t>
            </a:r>
            <a:r>
              <a:rPr lang="pt-BR" sz="3000" dirty="0">
                <a:solidFill>
                  <a:schemeClr val="accent5"/>
                </a:solidFill>
                <a:cs typeface="Arial" panose="020B0604020202020204" pitchFamily="34" charset="0"/>
              </a:rPr>
              <a:t>.</a:t>
            </a:r>
            <a:r>
              <a:rPr lang="pt-BR" sz="3000" cap="small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endParaRPr lang="es-PE" sz="30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pt-BR" sz="3000" u="sng" dirty="0">
                <a:cs typeface="Arial" panose="020B0604020202020204" pitchFamily="34" charset="0"/>
                <a:hlinkClick r:id="rId2"/>
              </a:rPr>
              <a:t>julgarcia@minedu.gob.pe</a:t>
            </a:r>
            <a:r>
              <a:rPr lang="pt-BR" sz="3000" dirty="0">
                <a:cs typeface="Arial" panose="020B0604020202020204" pitchFamily="34" charset="0"/>
              </a:rPr>
              <a:t>; </a:t>
            </a:r>
            <a:r>
              <a:rPr lang="pt-BR" sz="3000" u="sng" dirty="0">
                <a:cs typeface="Arial" panose="020B0604020202020204" pitchFamily="34" charset="0"/>
                <a:hlinkClick r:id="rId3"/>
              </a:rPr>
              <a:t>jugarciam@gmail.com</a:t>
            </a:r>
            <a:endParaRPr lang="es-PE" sz="30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dirty="0">
                <a:cs typeface="Arial" panose="020B0604020202020204" pitchFamily="34" charset="0"/>
              </a:rPr>
              <a:t>La mejor opción es hacerlo vía correo-e, acompañando una captura de pantalla del evento que origina la demanda de soporte. En el Asunto del correo colocar: </a:t>
            </a:r>
            <a:r>
              <a:rPr lang="es-PE" dirty="0" err="1">
                <a:cs typeface="Arial" panose="020B0604020202020204" pitchFamily="34" charset="0"/>
              </a:rPr>
              <a:t>xlRIE</a:t>
            </a:r>
            <a:r>
              <a:rPr lang="es-PE" dirty="0">
                <a:cs typeface="Arial" panose="020B0604020202020204" pitchFamily="34" charset="0"/>
              </a:rPr>
              <a:t> UGEL </a:t>
            </a:r>
            <a:r>
              <a:rPr lang="es-PE" dirty="0" err="1">
                <a:cs typeface="Arial" panose="020B0604020202020204" pitchFamily="34" charset="0"/>
              </a:rPr>
              <a:t>xxxxxxxxx</a:t>
            </a:r>
            <a:r>
              <a:rPr lang="es-PE" dirty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PE" sz="3000" dirty="0">
                <a:cs typeface="Arial" panose="020B0604020202020204" pitchFamily="34" charset="0"/>
              </a:rPr>
              <a:t>El soporte remoto también está disponible. Para ello el estadístico deberá enviar un WhatsApp con este texto </a:t>
            </a:r>
            <a:r>
              <a:rPr lang="es-PE" sz="3000" b="1" i="1" dirty="0">
                <a:cs typeface="Arial" panose="020B0604020202020204" pitchFamily="34" charset="0"/>
              </a:rPr>
              <a:t>“Soy fulano de tal, estadístico de la UGEL tal, solicito soporte remoto para el </a:t>
            </a:r>
            <a:r>
              <a:rPr lang="es-PE" sz="3000" b="1" i="1" dirty="0" err="1">
                <a:cs typeface="Arial" panose="020B0604020202020204" pitchFamily="34" charset="0"/>
              </a:rPr>
              <a:t>xlRIE</a:t>
            </a:r>
            <a:r>
              <a:rPr lang="es-PE" sz="3000" b="1" i="1" dirty="0"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AA8BEB2-C080-4503-ADFB-B6417D1D9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6B65CCF-98CE-4B68-B07A-88E2534C8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Abreviaturas y acrónimos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27070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807254"/>
            <a:ext cx="12192002" cy="269465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PE" sz="3000" dirty="0"/>
              <a:t>Descargar los archivos de: </a:t>
            </a:r>
            <a:r>
              <a:rPr lang="es-PE" sz="3000" dirty="0">
                <a:hlinkClick r:id="rId2"/>
              </a:rPr>
              <a:t>http://escale.minedu.gob.pe/herramienta-xlrie</a:t>
            </a:r>
            <a:endParaRPr lang="es-PE" sz="3000" dirty="0"/>
          </a:p>
          <a:p>
            <a:pPr algn="just">
              <a:lnSpc>
                <a:spcPct val="100000"/>
              </a:lnSpc>
            </a:pPr>
            <a:r>
              <a:rPr lang="es-PE" sz="3000" dirty="0"/>
              <a:t>El </a:t>
            </a:r>
            <a:r>
              <a:rPr lang="es-PE" sz="3000" b="1" dirty="0"/>
              <a:t>archivo “zip” </a:t>
            </a:r>
            <a:r>
              <a:rPr lang="es-PE" sz="3000" dirty="0"/>
              <a:t>descargado deberá ser guardado en el directorio C:\xlRIE o D:\xlRIE y extraído antes de empezar a utilizarse.</a:t>
            </a:r>
          </a:p>
          <a:p>
            <a:pPr algn="just">
              <a:lnSpc>
                <a:spcPct val="100000"/>
              </a:lnSpc>
            </a:pPr>
            <a:r>
              <a:rPr lang="es-PE" sz="3000" dirty="0"/>
              <a:t>Al tratarse de un archivo de Excel, conformado por varios módulos </a:t>
            </a:r>
            <a:r>
              <a:rPr lang="es-PE" sz="3000" b="1" dirty="0"/>
              <a:t>conteniendo macros</a:t>
            </a:r>
            <a:r>
              <a:rPr lang="es-PE" sz="3000" dirty="0"/>
              <a:t>, es muy posible que al cargarla, se muestre alguno de los avisos que siguen: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44" y="28305"/>
            <a:ext cx="7440112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Instalación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557DF41-74CA-4F5B-84FC-BC842F2D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47" y="3417243"/>
            <a:ext cx="4113174" cy="30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8CFE9328-3D59-4DE5-8B94-9623E92D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3" y="6494993"/>
            <a:ext cx="11006660" cy="32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5148"/>
            <a:ext cx="8600191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Habilitar todas las macros en </a:t>
            </a:r>
            <a:r>
              <a:rPr lang="es-PE" sz="4000" b="1" dirty="0" err="1">
                <a:solidFill>
                  <a:srgbClr val="0C53A7"/>
                </a:solidFill>
                <a:latin typeface="+mn-lt"/>
                <a:ea typeface="+mn-ea"/>
                <a:cs typeface="+mn-cs"/>
              </a:rPr>
              <a:t>excel</a:t>
            </a:r>
            <a:endParaRPr lang="es-PE" sz="4000" b="1" dirty="0">
              <a:solidFill>
                <a:srgbClr val="0C53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D7E2949-1CA3-4D91-8C4F-430B63C3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38250"/>
            <a:ext cx="6845642" cy="5514602"/>
          </a:xfrm>
        </p:spPr>
        <p:txBody>
          <a:bodyPr>
            <a:noAutofit/>
          </a:bodyPr>
          <a:lstStyle/>
          <a:p>
            <a:r>
              <a:rPr lang="es-PE" sz="3000" dirty="0"/>
              <a:t>Pulse el botón </a:t>
            </a:r>
            <a:r>
              <a:rPr lang="es-PE" sz="3000" b="1" dirty="0"/>
              <a:t>ARCHIVO</a:t>
            </a:r>
          </a:p>
          <a:p>
            <a:pPr marL="0" indent="0">
              <a:buNone/>
            </a:pPr>
            <a:endParaRPr lang="es-PE" sz="3000" b="1" dirty="0"/>
          </a:p>
          <a:p>
            <a:pPr marL="0" indent="0">
              <a:buNone/>
            </a:pPr>
            <a:endParaRPr lang="es-PE" sz="3000" b="1" dirty="0"/>
          </a:p>
          <a:p>
            <a:pPr marL="0" indent="0">
              <a:buNone/>
            </a:pPr>
            <a:endParaRPr lang="es-PE" sz="3000" b="1" dirty="0"/>
          </a:p>
          <a:p>
            <a:pPr marL="0" indent="0">
              <a:buNone/>
            </a:pPr>
            <a:endParaRPr lang="es-PE" sz="3000" b="1" dirty="0"/>
          </a:p>
          <a:p>
            <a:r>
              <a:rPr lang="es-PE" sz="3000" dirty="0"/>
              <a:t>Pulse el botón </a:t>
            </a:r>
            <a:r>
              <a:rPr lang="es-PE" sz="3000" b="1" dirty="0"/>
              <a:t>Opciones</a:t>
            </a:r>
          </a:p>
          <a:p>
            <a:r>
              <a:rPr lang="es-PE" sz="3000" dirty="0"/>
              <a:t>Pulse el botón </a:t>
            </a:r>
            <a:r>
              <a:rPr lang="es-PE" sz="3000" b="1" dirty="0"/>
              <a:t>Centro de Confianza</a:t>
            </a:r>
          </a:p>
          <a:p>
            <a:r>
              <a:rPr lang="es-PE" sz="3000" dirty="0"/>
              <a:t>Pulse el botón de </a:t>
            </a:r>
            <a:r>
              <a:rPr lang="es-PE" sz="3000" b="1" dirty="0"/>
              <a:t>Configuración del Centro de Confianza.</a:t>
            </a:r>
          </a:p>
          <a:p>
            <a:r>
              <a:rPr lang="es-PE" sz="3000" dirty="0"/>
              <a:t>Pulsar </a:t>
            </a:r>
            <a:r>
              <a:rPr lang="es-PE" sz="3000" b="1" dirty="0"/>
              <a:t>“Aceptar”</a:t>
            </a:r>
            <a:r>
              <a:rPr lang="es-PE" sz="3000" dirty="0"/>
              <a:t> y luego </a:t>
            </a:r>
            <a:r>
              <a:rPr lang="es-PE" sz="3000" b="1" dirty="0"/>
              <a:t>“Aceptar” </a:t>
            </a:r>
            <a:r>
              <a:rPr lang="es-PE" sz="3000" dirty="0"/>
              <a:t>otra vez.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="" xmlns:a16="http://schemas.microsoft.com/office/drawing/2014/main" id="{4D35E8C7-C945-4856-ACF3-1AF8CA0357A1}"/>
              </a:ext>
            </a:extLst>
          </p:cNvPr>
          <p:cNvSpPr txBox="1">
            <a:spLocks/>
          </p:cNvSpPr>
          <p:nvPr/>
        </p:nvSpPr>
        <p:spPr>
          <a:xfrm>
            <a:off x="0" y="840260"/>
            <a:ext cx="12177092" cy="54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000" dirty="0"/>
              <a:t>Abra el Excel </a:t>
            </a:r>
            <a:r>
              <a:rPr lang="es-PE" sz="3000" b="1" i="1" dirty="0"/>
              <a:t>sin cargar ningún archivo</a:t>
            </a:r>
            <a:r>
              <a:rPr lang="es-PE" sz="3000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sz="3000" dirty="0"/>
          </a:p>
          <a:p>
            <a:pPr marL="0" indent="0">
              <a:buFont typeface="Arial" panose="020B0604020202020204" pitchFamily="34" charset="0"/>
              <a:buNone/>
            </a:pPr>
            <a:endParaRPr lang="es-PE" sz="3000" dirty="0"/>
          </a:p>
          <a:p>
            <a:pPr marL="0" indent="0">
              <a:buFont typeface="Arial" panose="020B0604020202020204" pitchFamily="34" charset="0"/>
              <a:buNone/>
            </a:pPr>
            <a:endParaRPr lang="es-PE" sz="3000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89E809E-3033-4C83-82EE-79F1C71F9A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" r="207" b="29714"/>
          <a:stretch/>
        </p:blipFill>
        <p:spPr>
          <a:xfrm>
            <a:off x="271609" y="1956134"/>
            <a:ext cx="3624530" cy="194000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9880FDB2-AB73-4114-8D40-FBFE186A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5" y="1550041"/>
            <a:ext cx="6147821" cy="43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F5D981C-9696-4D17-85C1-4B7F0C64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49" y="512946"/>
            <a:ext cx="12192000" cy="55515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88" y="16951"/>
            <a:ext cx="8723224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Pantalla Inicial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D7E61B23-9423-478C-9B28-8331FDBDD225}"/>
              </a:ext>
            </a:extLst>
          </p:cNvPr>
          <p:cNvSpPr/>
          <p:nvPr/>
        </p:nvSpPr>
        <p:spPr>
          <a:xfrm>
            <a:off x="6080451" y="5146463"/>
            <a:ext cx="448276" cy="411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E68F75C-13FF-4504-9136-2863DBDD1277}"/>
              </a:ext>
            </a:extLst>
          </p:cNvPr>
          <p:cNvSpPr txBox="1"/>
          <p:nvPr/>
        </p:nvSpPr>
        <p:spPr>
          <a:xfrm>
            <a:off x="5172501" y="6101607"/>
            <a:ext cx="3087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rgbClr val="FF0000"/>
                </a:solidFill>
              </a:rPr>
              <a:t>1. Elegir su IGED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CC5B582-3FAC-4238-9BE4-6A7C9D1AB5D0}"/>
              </a:ext>
            </a:extLst>
          </p:cNvPr>
          <p:cNvSpPr txBox="1"/>
          <p:nvPr/>
        </p:nvSpPr>
        <p:spPr>
          <a:xfrm>
            <a:off x="9724800" y="5818675"/>
            <a:ext cx="245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rgbClr val="FF0000"/>
                </a:solidFill>
              </a:rPr>
              <a:t>2. Pulse “Grabar IGED”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="" xmlns:a16="http://schemas.microsoft.com/office/drawing/2014/main" id="{F06B9453-1DF4-47C1-A321-47E1BEC9227A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400800" y="5557552"/>
            <a:ext cx="315678" cy="544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="" xmlns:a16="http://schemas.microsoft.com/office/drawing/2014/main" id="{8E654432-BE5A-4B22-927A-3F44FF2079C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064809" y="5497349"/>
            <a:ext cx="659991" cy="829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0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5148"/>
            <a:ext cx="8600191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Formulario de ingreso de datos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="" xmlns:a16="http://schemas.microsoft.com/office/drawing/2014/main" id="{4D35E8C7-C945-4856-ACF3-1AF8CA0357A1}"/>
              </a:ext>
            </a:extLst>
          </p:cNvPr>
          <p:cNvSpPr txBox="1">
            <a:spLocks/>
          </p:cNvSpPr>
          <p:nvPr/>
        </p:nvSpPr>
        <p:spPr>
          <a:xfrm>
            <a:off x="14908" y="828712"/>
            <a:ext cx="12177092" cy="1954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El archivo Excel cuenta con una carga de datos que provienen de los </a:t>
            </a:r>
            <a:r>
              <a:rPr lang="es-PE" sz="3000" b="1" dirty="0"/>
              <a:t>listados de identificación preliminar de IIEE </a:t>
            </a:r>
            <a:r>
              <a:rPr lang="es-PE" sz="3000" dirty="0"/>
              <a:t>enviados por la UE.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PE" sz="3000" dirty="0"/>
              <a:t>Los equipos deberán </a:t>
            </a:r>
            <a:r>
              <a:rPr lang="es-PE" sz="3000" b="1" dirty="0"/>
              <a:t>confirmar o modificar esta información</a:t>
            </a:r>
            <a:r>
              <a:rPr lang="es-PE" sz="3000" dirty="0"/>
              <a:t>, en base a la evidencia documental analizada por el equipo RIE.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085D9ADF-E1DA-441C-B0AF-FA2090AC3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4363"/>
          <a:stretch/>
        </p:blipFill>
        <p:spPr>
          <a:xfrm>
            <a:off x="1331869" y="2584175"/>
            <a:ext cx="9249858" cy="42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09" y="41100"/>
            <a:ext cx="9759539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Estructura del formulario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70338" y="882398"/>
            <a:ext cx="12051323" cy="209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PE" sz="3000" dirty="0"/>
              <a:t>El formulario de ingreso de datos tiene tres partes:</a:t>
            </a: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s-PE" sz="3000" dirty="0"/>
              <a:t>Datos Generales de la Institución Educativa</a:t>
            </a: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s-PE" sz="3000" dirty="0"/>
              <a:t>Servicios que brinda la IE, por Establecimiento Educativo</a:t>
            </a: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s-PE" sz="3000" dirty="0"/>
              <a:t>Resoluciones emitidas con posterioridad a la creación de la IE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13B865CF-5592-4512-B465-2319637A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9" y="2894622"/>
            <a:ext cx="10614257" cy="11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contenido 2">
            <a:extLst>
              <a:ext uri="{FF2B5EF4-FFF2-40B4-BE49-F238E27FC236}">
                <a16:creationId xmlns="" xmlns:a16="http://schemas.microsoft.com/office/drawing/2014/main" id="{C0492BD5-5819-49B4-B891-A2D6C0D710F9}"/>
              </a:ext>
            </a:extLst>
          </p:cNvPr>
          <p:cNvSpPr txBox="1">
            <a:spLocks/>
          </p:cNvSpPr>
          <p:nvPr/>
        </p:nvSpPr>
        <p:spPr>
          <a:xfrm>
            <a:off x="0" y="4046373"/>
            <a:ext cx="12121661" cy="2254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Cuando termine la edición de datos deberá ir a la </a:t>
            </a:r>
            <a:r>
              <a:rPr lang="es-PE" sz="3000" dirty="0">
                <a:latin typeface="Broadway" panose="04040905080B02020502" pitchFamily="82" charset="0"/>
              </a:rPr>
              <a:t>Parte III</a:t>
            </a:r>
            <a:r>
              <a:rPr lang="es-PE" sz="3000" dirty="0"/>
              <a:t> y pulsar el botón indicado en el gráfico:</a:t>
            </a:r>
            <a:endParaRPr lang="es-PE" sz="3000" dirty="0">
              <a:latin typeface="Broadway" panose="04040905080B02020502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28FB9D2-4CAF-42DF-8C14-ED188C254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23" y="4894333"/>
            <a:ext cx="11931033" cy="196366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6436C739-6A63-436F-A4EA-40BF6E015822}"/>
              </a:ext>
            </a:extLst>
          </p:cNvPr>
          <p:cNvSpPr/>
          <p:nvPr/>
        </p:nvSpPr>
        <p:spPr>
          <a:xfrm>
            <a:off x="5658679" y="5353878"/>
            <a:ext cx="4329698" cy="331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="" xmlns:a16="http://schemas.microsoft.com/office/drawing/2014/main" id="{739B06DB-1998-4353-989A-523CDACACA4E}"/>
              </a:ext>
            </a:extLst>
          </p:cNvPr>
          <p:cNvCxnSpPr>
            <a:cxnSpLocks/>
          </p:cNvCxnSpPr>
          <p:nvPr/>
        </p:nvCxnSpPr>
        <p:spPr>
          <a:xfrm flipH="1">
            <a:off x="10028134" y="5111761"/>
            <a:ext cx="335066" cy="2421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63" y="61457"/>
            <a:ext cx="8723224" cy="6463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  <a:latin typeface="+mn-lt"/>
                <a:ea typeface="+mn-ea"/>
                <a:cs typeface="+mn-cs"/>
              </a:rPr>
              <a:t>Carga de datos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751321"/>
            <a:ext cx="6096000" cy="942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b="1" dirty="0"/>
              <a:t>Opción 1</a:t>
            </a:r>
            <a:r>
              <a:rPr lang="es-PE" sz="3000" dirty="0"/>
              <a:t>: Elegir </a:t>
            </a:r>
            <a:r>
              <a:rPr lang="es-PE" sz="3000" b="1" dirty="0"/>
              <a:t>el distrito y el código temporal de una IE </a:t>
            </a:r>
            <a:r>
              <a:rPr lang="es-PE" sz="3000" dirty="0"/>
              <a:t>determinada: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950F83E6-80B1-4D79-9D64-496A74468D77}"/>
              </a:ext>
            </a:extLst>
          </p:cNvPr>
          <p:cNvSpPr txBox="1">
            <a:spLocks/>
          </p:cNvSpPr>
          <p:nvPr/>
        </p:nvSpPr>
        <p:spPr>
          <a:xfrm>
            <a:off x="6419582" y="743703"/>
            <a:ext cx="5772418" cy="107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b="1" dirty="0"/>
              <a:t>Opción 2</a:t>
            </a:r>
            <a:r>
              <a:rPr lang="es-PE" sz="3000" dirty="0"/>
              <a:t>: Introducir</a:t>
            </a:r>
            <a:r>
              <a:rPr lang="en-US" sz="3000" dirty="0"/>
              <a:t> el </a:t>
            </a:r>
            <a:r>
              <a:rPr lang="es-PE" sz="3000" b="1" dirty="0"/>
              <a:t>código</a:t>
            </a:r>
            <a:r>
              <a:rPr lang="en-US" sz="3000" b="1" dirty="0"/>
              <a:t> modular</a:t>
            </a:r>
            <a:r>
              <a:rPr lang="en-US" sz="3000" dirty="0"/>
              <a:t> de </a:t>
            </a:r>
            <a:r>
              <a:rPr lang="es-PE" sz="3000" dirty="0"/>
              <a:t>alguno</a:t>
            </a:r>
            <a:r>
              <a:rPr lang="en-US" sz="3000" dirty="0"/>
              <a:t> de sus </a:t>
            </a:r>
            <a:r>
              <a:rPr lang="es-PE" sz="3000" dirty="0"/>
              <a:t>servicios</a:t>
            </a:r>
            <a:r>
              <a:rPr lang="en-US" sz="3000" dirty="0"/>
              <a:t>.</a:t>
            </a:r>
          </a:p>
          <a:p>
            <a:pPr algn="just"/>
            <a:endParaRPr lang="es-PE" sz="3000" dirty="0"/>
          </a:p>
          <a:p>
            <a:pPr marL="0" indent="0" algn="just">
              <a:buNone/>
            </a:pPr>
            <a:endParaRPr lang="es-PE" sz="3000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48A562F-CAD6-47FB-ACA6-F5D5F14C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2" y="1717912"/>
            <a:ext cx="5681706" cy="16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="" xmlns:a16="http://schemas.microsoft.com/office/drawing/2014/main" id="{15F1619D-A6A3-48B3-A507-0049B5E6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0" y="1758679"/>
            <a:ext cx="5772418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E1145752-74FF-47B7-9D17-62B7C1A7B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"/>
          <a:stretch/>
        </p:blipFill>
        <p:spPr bwMode="auto">
          <a:xfrm>
            <a:off x="209980" y="3349488"/>
            <a:ext cx="5772418" cy="14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="" xmlns:a16="http://schemas.microsoft.com/office/drawing/2014/main" id="{8DC46391-1CED-4AC3-9914-1D481E459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/>
          <a:stretch/>
        </p:blipFill>
        <p:spPr bwMode="auto">
          <a:xfrm>
            <a:off x="236326" y="4969565"/>
            <a:ext cx="5776441" cy="18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hacia abajo 4">
            <a:extLst>
              <a:ext uri="{FF2B5EF4-FFF2-40B4-BE49-F238E27FC236}">
                <a16:creationId xmlns="" xmlns:a16="http://schemas.microsoft.com/office/drawing/2014/main" id="{97738701-F379-44A4-BCBE-6883A8B6646A}"/>
              </a:ext>
            </a:extLst>
          </p:cNvPr>
          <p:cNvSpPr/>
          <p:nvPr/>
        </p:nvSpPr>
        <p:spPr>
          <a:xfrm>
            <a:off x="3047999" y="3279036"/>
            <a:ext cx="715618" cy="242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Flecha: hacia abajo 15">
            <a:extLst>
              <a:ext uri="{FF2B5EF4-FFF2-40B4-BE49-F238E27FC236}">
                <a16:creationId xmlns="" xmlns:a16="http://schemas.microsoft.com/office/drawing/2014/main" id="{F1B66FC1-C8D6-41DC-8554-9768F71A5D65}"/>
              </a:ext>
            </a:extLst>
          </p:cNvPr>
          <p:cNvSpPr/>
          <p:nvPr/>
        </p:nvSpPr>
        <p:spPr>
          <a:xfrm>
            <a:off x="3034744" y="4848847"/>
            <a:ext cx="715618" cy="2697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55B38881-FF95-4DFC-8356-7899637C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6" y="3580665"/>
            <a:ext cx="5653766" cy="16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: hacia abajo 17">
            <a:extLst>
              <a:ext uri="{FF2B5EF4-FFF2-40B4-BE49-F238E27FC236}">
                <a16:creationId xmlns="" xmlns:a16="http://schemas.microsoft.com/office/drawing/2014/main" id="{08E397AC-41B4-40DA-B504-75B8322DDDDD}"/>
              </a:ext>
            </a:extLst>
          </p:cNvPr>
          <p:cNvSpPr/>
          <p:nvPr/>
        </p:nvSpPr>
        <p:spPr>
          <a:xfrm>
            <a:off x="8902626" y="3445777"/>
            <a:ext cx="715618" cy="2697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F69EE0-5B46-4C9B-9A95-98ECB73079E5}"/>
              </a:ext>
            </a:extLst>
          </p:cNvPr>
          <p:cNvSpPr/>
          <p:nvPr/>
        </p:nvSpPr>
        <p:spPr>
          <a:xfrm>
            <a:off x="7153981" y="5504925"/>
            <a:ext cx="4700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/>
              <a:t>Finalmente, pulse el botón </a:t>
            </a:r>
            <a:r>
              <a:rPr lang="es-PE" sz="3000" dirty="0">
                <a:latin typeface="Broadway" panose="04040905080B02020502" pitchFamily="82" charset="0"/>
              </a:rPr>
              <a:t>LLENAR DATOS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="" xmlns:a16="http://schemas.microsoft.com/office/drawing/2014/main" id="{DDFD2462-D654-4A5A-9238-AF8F68ED34FA}"/>
              </a:ext>
            </a:extLst>
          </p:cNvPr>
          <p:cNvCxnSpPr/>
          <p:nvPr/>
        </p:nvCxnSpPr>
        <p:spPr>
          <a:xfrm>
            <a:off x="6228522" y="770207"/>
            <a:ext cx="0" cy="6001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14451</TotalTime>
  <Words>1015</Words>
  <Application>Microsoft Office PowerPoint</Application>
  <PresentationFormat>Panorámica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Broadway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Instalación</vt:lpstr>
      <vt:lpstr>Habilitar todas las macros en excel</vt:lpstr>
      <vt:lpstr>Pantalla Inicial</vt:lpstr>
      <vt:lpstr>Formulario de ingreso de datos</vt:lpstr>
      <vt:lpstr>Estructura del formulario</vt:lpstr>
      <vt:lpstr>Carga de datos</vt:lpstr>
      <vt:lpstr>Parte I – Datos Generales de la IE</vt:lpstr>
      <vt:lpstr>Parte II – Servicios por establecimiento</vt:lpstr>
      <vt:lpstr>Vincular o desvincular códigos modulares (1)</vt:lpstr>
      <vt:lpstr>Vincular o desvincular códigos modulares (2)</vt:lpstr>
      <vt:lpstr>Vincular o desvincular códigos modulares (3)</vt:lpstr>
      <vt:lpstr>Parte III – Resoluciones Emitidas</vt:lpstr>
      <vt:lpstr>Parte III – Resoluciones Emitidas</vt:lpstr>
      <vt:lpstr>Grabación de datos</vt:lpstr>
      <vt:lpstr>Opciones complementarias</vt:lpstr>
      <vt:lpstr>Resumen UGEL - Anexo 1</vt:lpstr>
      <vt:lpstr>Consultas y referencias Herramienta xlRIE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WALTER LEONIDAS LEON ROBLES</cp:lastModifiedBy>
  <cp:revision>1183</cp:revision>
  <cp:lastPrinted>2017-10-23T18:26:39Z</cp:lastPrinted>
  <dcterms:created xsi:type="dcterms:W3CDTF">2016-01-06T15:33:33Z</dcterms:created>
  <dcterms:modified xsi:type="dcterms:W3CDTF">2019-02-27T20:24:59Z</dcterms:modified>
</cp:coreProperties>
</file>